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F5008A98-5D05-7C44-9756-791F975EA5D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rianhatos:Dropbox:lucru:bullshit%20de%20inceput%20de%20an%202008:fuziune%20oradea%20sanmartin%202015:grafice%20raport%20final%20comparativ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rianhatos:Dropbox:lucru:bullshit%20de%20inceput%20de%20an%202008:fuziune%20oradea%20sanmartin%202015:grafice%20raport%20final%20comparati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rianhatos:Dropbox:lucru:bullshit%20de%20inceput%20de%20an%202008:fuziune%20oradea%20sanmartin%202015:grafice%20raport%20final%20comparativ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rianhatos:Dropbox:lucru:bullshit%20de%20inceput%20de%20an%202008:fuziune%20oradea%20sanmartin%202015:grafice%20raport%20final%20comparativ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Ati auzit de proiectul fuziunii municipiului Oradea cu comuna Sanmartin? (%)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'comparatie Oradea Sanmartin'!$C$2</c:f>
              <c:strCache>
                <c:ptCount val="1"/>
                <c:pt idx="0">
                  <c:v>Sânmartin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'comparatie Oradea Sanmartin'!$B$3:$B$5</c:f>
              <c:strCache>
                <c:ptCount val="3"/>
                <c:pt idx="0">
                  <c:v>da, am auzit</c:v>
                </c:pt>
                <c:pt idx="1">
                  <c:v>nu am auzit</c:v>
                </c:pt>
                <c:pt idx="2">
                  <c:v>nu stiu</c:v>
                </c:pt>
              </c:strCache>
            </c:strRef>
          </c:cat>
          <c:val>
            <c:numRef>
              <c:f>'comparatie Oradea Sanmartin'!$C$3:$C$5</c:f>
              <c:numCache>
                <c:formatCode>0</c:formatCode>
                <c:ptCount val="3"/>
                <c:pt idx="0">
                  <c:v>84.2</c:v>
                </c:pt>
                <c:pt idx="1">
                  <c:v>15.8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'comparatie Oradea Sanmartin'!$D$2</c:f>
              <c:strCache>
                <c:ptCount val="1"/>
                <c:pt idx="0">
                  <c:v>Oradea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'comparatie Oradea Sanmartin'!$B$3:$B$5</c:f>
              <c:strCache>
                <c:ptCount val="3"/>
                <c:pt idx="0">
                  <c:v>da, am auzit</c:v>
                </c:pt>
                <c:pt idx="1">
                  <c:v>nu am auzit</c:v>
                </c:pt>
                <c:pt idx="2">
                  <c:v>nu stiu</c:v>
                </c:pt>
              </c:strCache>
            </c:strRef>
          </c:cat>
          <c:val>
            <c:numRef>
              <c:f>'comparatie Oradea Sanmartin'!$D$3:$D$5</c:f>
              <c:numCache>
                <c:formatCode>0</c:formatCode>
                <c:ptCount val="3"/>
                <c:pt idx="0">
                  <c:v>57.7</c:v>
                </c:pt>
                <c:pt idx="1">
                  <c:v>40</c:v>
                </c:pt>
                <c:pt idx="2">
                  <c:v>2.2999999999999998</c:v>
                </c:pt>
              </c:numCache>
            </c:numRef>
          </c:val>
        </c:ser>
        <c:dLbls>
          <c:showVal val="1"/>
        </c:dLbls>
        <c:overlap val="-25"/>
        <c:axId val="66621440"/>
        <c:axId val="66622976"/>
      </c:barChart>
      <c:catAx>
        <c:axId val="6662144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6622976"/>
        <c:crosses val="autoZero"/>
        <c:auto val="1"/>
        <c:lblAlgn val="ctr"/>
        <c:lblOffset val="100"/>
      </c:catAx>
      <c:valAx>
        <c:axId val="66622976"/>
        <c:scaling>
          <c:orientation val="minMax"/>
        </c:scaling>
        <c:delete val="1"/>
        <c:axPos val="b"/>
        <c:numFmt formatCode="0" sourceLinked="1"/>
        <c:tickLblPos val="none"/>
        <c:crossAx val="6662144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Daca duminica viitoare ar avea loc referendumul pentru aprobarea fuziunii municipiului Oradea cu comuna Sanmartin, ati merge la vot? (%)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'comparatie Oradea Sanmartin'!$C$21</c:f>
              <c:strCache>
                <c:ptCount val="1"/>
                <c:pt idx="0">
                  <c:v>Sanmartin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'comparatie Oradea Sanmartin'!$B$22:$B$26</c:f>
              <c:strCache>
                <c:ptCount val="5"/>
                <c:pt idx="0">
                  <c:v>sigur da</c:v>
                </c:pt>
                <c:pt idx="1">
                  <c:v>probabil ca da</c:v>
                </c:pt>
                <c:pt idx="2">
                  <c:v>probabil ca nu</c:v>
                </c:pt>
                <c:pt idx="3">
                  <c:v>sigur ca nu</c:v>
                </c:pt>
                <c:pt idx="4">
                  <c:v>nu stiu</c:v>
                </c:pt>
              </c:strCache>
            </c:strRef>
          </c:cat>
          <c:val>
            <c:numRef>
              <c:f>'comparatie Oradea Sanmartin'!$C$22:$C$26</c:f>
              <c:numCache>
                <c:formatCode>0</c:formatCode>
                <c:ptCount val="5"/>
                <c:pt idx="0">
                  <c:v>78.2</c:v>
                </c:pt>
                <c:pt idx="1">
                  <c:v>13.2</c:v>
                </c:pt>
                <c:pt idx="2">
                  <c:v>2.1</c:v>
                </c:pt>
                <c:pt idx="3">
                  <c:v>3.4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'comparatie Oradea Sanmartin'!$D$21</c:f>
              <c:strCache>
                <c:ptCount val="1"/>
                <c:pt idx="0">
                  <c:v>Oradea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'comparatie Oradea Sanmartin'!$B$22:$B$26</c:f>
              <c:strCache>
                <c:ptCount val="5"/>
                <c:pt idx="0">
                  <c:v>sigur da</c:v>
                </c:pt>
                <c:pt idx="1">
                  <c:v>probabil ca da</c:v>
                </c:pt>
                <c:pt idx="2">
                  <c:v>probabil ca nu</c:v>
                </c:pt>
                <c:pt idx="3">
                  <c:v>sigur ca nu</c:v>
                </c:pt>
                <c:pt idx="4">
                  <c:v>nu stiu</c:v>
                </c:pt>
              </c:strCache>
            </c:strRef>
          </c:cat>
          <c:val>
            <c:numRef>
              <c:f>'comparatie Oradea Sanmartin'!$D$22:$D$26</c:f>
              <c:numCache>
                <c:formatCode>0</c:formatCode>
                <c:ptCount val="5"/>
                <c:pt idx="0">
                  <c:v>39.9</c:v>
                </c:pt>
                <c:pt idx="1">
                  <c:v>29.9</c:v>
                </c:pt>
                <c:pt idx="2">
                  <c:v>9.5</c:v>
                </c:pt>
                <c:pt idx="3">
                  <c:v>8.8000000000000007</c:v>
                </c:pt>
                <c:pt idx="4">
                  <c:v>12</c:v>
                </c:pt>
              </c:numCache>
            </c:numRef>
          </c:val>
        </c:ser>
        <c:dLbls>
          <c:showVal val="1"/>
        </c:dLbls>
        <c:overlap val="-25"/>
        <c:axId val="66649088"/>
        <c:axId val="67363584"/>
      </c:barChart>
      <c:catAx>
        <c:axId val="6664908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7363584"/>
        <c:crosses val="autoZero"/>
        <c:auto val="1"/>
        <c:lblAlgn val="ctr"/>
        <c:lblOffset val="100"/>
      </c:catAx>
      <c:valAx>
        <c:axId val="67363584"/>
        <c:scaling>
          <c:orientation val="minMax"/>
        </c:scaling>
        <c:delete val="1"/>
        <c:axPos val="b"/>
        <c:numFmt formatCode="0" sourceLinked="1"/>
        <c:tickLblPos val="none"/>
        <c:crossAx val="666490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Dacă ați merge la vot cum veți vota? (% pentru cei care merg sigur sau probabil la vot)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'comparatie Oradea Sanmartin'!$I$45</c:f>
              <c:strCache>
                <c:ptCount val="1"/>
                <c:pt idx="0">
                  <c:v>Sanmartin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'comparatie Oradea Sanmartin'!$J$44:$M$44</c:f>
              <c:strCache>
                <c:ptCount val="4"/>
                <c:pt idx="0">
                  <c:v>pt fuziune</c:v>
                </c:pt>
                <c:pt idx="1">
                  <c:v>impotriva fuziunii</c:v>
                </c:pt>
                <c:pt idx="2">
                  <c:v>sunt indecis</c:v>
                </c:pt>
                <c:pt idx="3">
                  <c:v>nu stiu</c:v>
                </c:pt>
              </c:strCache>
            </c:strRef>
          </c:cat>
          <c:val>
            <c:numRef>
              <c:f>'comparatie Oradea Sanmartin'!$J$45:$M$45</c:f>
              <c:numCache>
                <c:formatCode>0</c:formatCode>
                <c:ptCount val="4"/>
                <c:pt idx="0">
                  <c:v>28.6</c:v>
                </c:pt>
                <c:pt idx="1">
                  <c:v>54.9</c:v>
                </c:pt>
                <c:pt idx="2">
                  <c:v>11.7</c:v>
                </c:pt>
                <c:pt idx="3">
                  <c:v>4.7</c:v>
                </c:pt>
              </c:numCache>
            </c:numRef>
          </c:val>
        </c:ser>
        <c:ser>
          <c:idx val="1"/>
          <c:order val="1"/>
          <c:tx>
            <c:strRef>
              <c:f>'comparatie Oradea Sanmartin'!$I$46</c:f>
              <c:strCache>
                <c:ptCount val="1"/>
                <c:pt idx="0">
                  <c:v>Oradea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'comparatie Oradea Sanmartin'!$J$44:$M$44</c:f>
              <c:strCache>
                <c:ptCount val="4"/>
                <c:pt idx="0">
                  <c:v>pt fuziune</c:v>
                </c:pt>
                <c:pt idx="1">
                  <c:v>impotriva fuziunii</c:v>
                </c:pt>
                <c:pt idx="2">
                  <c:v>sunt indecis</c:v>
                </c:pt>
                <c:pt idx="3">
                  <c:v>nu stiu</c:v>
                </c:pt>
              </c:strCache>
            </c:strRef>
          </c:cat>
          <c:val>
            <c:numRef>
              <c:f>'comparatie Oradea Sanmartin'!$J$46:$M$46</c:f>
              <c:numCache>
                <c:formatCode>0</c:formatCode>
                <c:ptCount val="4"/>
                <c:pt idx="0">
                  <c:v>71</c:v>
                </c:pt>
                <c:pt idx="1">
                  <c:v>6.3</c:v>
                </c:pt>
                <c:pt idx="2">
                  <c:v>15.1</c:v>
                </c:pt>
                <c:pt idx="3">
                  <c:v>7.6</c:v>
                </c:pt>
              </c:numCache>
            </c:numRef>
          </c:val>
        </c:ser>
        <c:dLbls>
          <c:showVal val="1"/>
        </c:dLbls>
        <c:overlap val="-25"/>
        <c:axId val="67533056"/>
        <c:axId val="67547136"/>
      </c:barChart>
      <c:catAx>
        <c:axId val="6753305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7547136"/>
        <c:crosses val="autoZero"/>
        <c:auto val="1"/>
        <c:lblAlgn val="ctr"/>
        <c:lblOffset val="100"/>
      </c:catAx>
      <c:valAx>
        <c:axId val="67547136"/>
        <c:scaling>
          <c:orientation val="minMax"/>
        </c:scaling>
        <c:delete val="1"/>
        <c:axPos val="b"/>
        <c:numFmt formatCode="0" sourceLinked="1"/>
        <c:tickLblPos val="none"/>
        <c:crossAx val="675330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În opinia dvs. , fuziunea dintre cele doua localitati este in beneficiul locuitorilor acestora? (%) 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Sheet1!$C$36</c:f>
              <c:strCache>
                <c:ptCount val="1"/>
                <c:pt idx="0">
                  <c:v>Sanmartin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Sheet1!$B$37:$B$41</c:f>
              <c:strCache>
                <c:ptCount val="5"/>
                <c:pt idx="0">
                  <c:v>este in beneficiul locuitorilor din ambele localitati</c:v>
                </c:pt>
                <c:pt idx="1">
                  <c:v>este mai ales in beneficiul locuitorilor din Oradea</c:v>
                </c:pt>
                <c:pt idx="2">
                  <c:v>este mai ales in beneficiul locuitorilor din Sanmartin</c:v>
                </c:pt>
                <c:pt idx="3">
                  <c:v>nici cei din Oradea nici cei din Sanmartin nu vor avea de castigat din fuziune</c:v>
                </c:pt>
                <c:pt idx="4">
                  <c:v>nu imi dau seama cine va avea de castigat</c:v>
                </c:pt>
              </c:strCache>
            </c:strRef>
          </c:cat>
          <c:val>
            <c:numRef>
              <c:f>Sheet1!$C$37:$C$41</c:f>
              <c:numCache>
                <c:formatCode>0</c:formatCode>
                <c:ptCount val="5"/>
                <c:pt idx="0">
                  <c:v>19.7</c:v>
                </c:pt>
                <c:pt idx="1">
                  <c:v>48.9</c:v>
                </c:pt>
                <c:pt idx="2">
                  <c:v>3.4</c:v>
                </c:pt>
                <c:pt idx="3">
                  <c:v>9.4</c:v>
                </c:pt>
                <c:pt idx="4">
                  <c:v>18.5</c:v>
                </c:pt>
              </c:numCache>
            </c:numRef>
          </c:val>
        </c:ser>
        <c:ser>
          <c:idx val="1"/>
          <c:order val="1"/>
          <c:tx>
            <c:strRef>
              <c:f>Sheet1!$D$36</c:f>
              <c:strCache>
                <c:ptCount val="1"/>
                <c:pt idx="0">
                  <c:v>Oradea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Sheet1!$B$37:$B$41</c:f>
              <c:strCache>
                <c:ptCount val="5"/>
                <c:pt idx="0">
                  <c:v>este in beneficiul locuitorilor din ambele localitati</c:v>
                </c:pt>
                <c:pt idx="1">
                  <c:v>este mai ales in beneficiul locuitorilor din Oradea</c:v>
                </c:pt>
                <c:pt idx="2">
                  <c:v>este mai ales in beneficiul locuitorilor din Sanmartin</c:v>
                </c:pt>
                <c:pt idx="3">
                  <c:v>nici cei din Oradea nici cei din Sanmartin nu vor avea de castigat din fuziune</c:v>
                </c:pt>
                <c:pt idx="4">
                  <c:v>nu imi dau seama cine va avea de castigat</c:v>
                </c:pt>
              </c:strCache>
            </c:strRef>
          </c:cat>
          <c:val>
            <c:numRef>
              <c:f>Sheet1!$D$37:$D$41</c:f>
              <c:numCache>
                <c:formatCode>0</c:formatCode>
                <c:ptCount val="5"/>
                <c:pt idx="0">
                  <c:v>39.1</c:v>
                </c:pt>
                <c:pt idx="1">
                  <c:v>12</c:v>
                </c:pt>
                <c:pt idx="2">
                  <c:v>7.7</c:v>
                </c:pt>
                <c:pt idx="3">
                  <c:v>8.4</c:v>
                </c:pt>
                <c:pt idx="4">
                  <c:v>32.700000000000003</c:v>
                </c:pt>
              </c:numCache>
            </c:numRef>
          </c:val>
        </c:ser>
        <c:dLbls>
          <c:showVal val="1"/>
        </c:dLbls>
        <c:overlap val="-25"/>
        <c:axId val="67962368"/>
        <c:axId val="67963904"/>
      </c:barChart>
      <c:catAx>
        <c:axId val="6796236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7963904"/>
        <c:crosses val="autoZero"/>
        <c:auto val="1"/>
        <c:lblAlgn val="ctr"/>
        <c:lblOffset val="100"/>
      </c:catAx>
      <c:valAx>
        <c:axId val="67963904"/>
        <c:scaling>
          <c:orientation val="minMax"/>
        </c:scaling>
        <c:delete val="1"/>
        <c:axPos val="b"/>
        <c:numFmt formatCode="0" sourceLinked="1"/>
        <c:majorTickMark val="none"/>
        <c:tickLblPos val="none"/>
        <c:crossAx val="679623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F2582-0BF0-154B-8414-8D5355E650F7}" type="datetimeFigureOut">
              <a:rPr lang="en-US" smtClean="0"/>
              <a:pPr/>
              <a:t>10-Mar-15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8E715-E163-ED45-8A51-078C539D2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866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49E41-F67C-1043-AD30-D2039FBAA9B5}" type="datetimeFigureOut">
              <a:rPr lang="en-US" smtClean="0"/>
              <a:pPr/>
              <a:t>10-Mar-15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E678A-0E0A-1645-AAE2-39F0B76C5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44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F087-BFA4-4747-8B8B-68916CC58724}" type="datetime1">
              <a:rPr lang="en-US" smtClean="0"/>
              <a:pPr/>
              <a:t>10-Mar-15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Sondaj fuziune Oradea-Sânmartin                 prof. univ. dr. Adrian Hatos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73D6-FAC2-EC47-89F9-E93476341A26}" type="datetime1">
              <a:rPr lang="en-US" smtClean="0"/>
              <a:pPr/>
              <a:t>10-Mar-15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Sondaj fuziune Oradea-Sânmartin                 prof. univ. dr. Adrian Hatos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6AFD-8757-F242-9520-F22B4E1A1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BE06-7815-7D48-A098-24BB45873CA5}" type="datetime1">
              <a:rPr lang="en-US" smtClean="0"/>
              <a:pPr/>
              <a:t>10-Mar-15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Sondaj fuziune Oradea-Sânmartin                 prof. univ. dr. Adrian Hatos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6AFD-8757-F242-9520-F22B4E1A1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7414-B558-7048-A504-F1D592521D54}" type="datetime1">
              <a:rPr lang="en-US" smtClean="0"/>
              <a:pPr/>
              <a:t>10-Mar-15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Sondaj fuziune Oradea-Sânmartin                 prof. univ. dr. Adrian Hatos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6AFD-8757-F242-9520-F22B4E1A1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BD29-A821-3E43-87F2-21170D214984}" type="datetime1">
              <a:rPr lang="en-US" smtClean="0"/>
              <a:pPr/>
              <a:t>10-Mar-15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Sondaj fuziune Oradea-Sânmartin                 prof. univ. dr. Adrian Hatos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2F1D-FAA8-F047-B8B5-68FE26DB7E1A}" type="datetime1">
              <a:rPr lang="en-US" smtClean="0"/>
              <a:pPr/>
              <a:t>10-Mar-15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Sondaj fuziune Oradea-Sânmartin                 prof. univ. dr. Adrian Hatos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6AFD-8757-F242-9520-F22B4E1A1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5D75-7E1C-6844-B415-197E1488885A}" type="datetime1">
              <a:rPr lang="en-US" smtClean="0"/>
              <a:pPr/>
              <a:t>10-Mar-15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Sondaj fuziune Oradea-Sânmartin                 prof. univ. dr. Adrian Hatos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6AFD-8757-F242-9520-F22B4E1A1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5884-28D4-8547-BE46-BF2A065079C9}" type="datetime1">
              <a:rPr lang="en-US" smtClean="0"/>
              <a:pPr/>
              <a:t>10-Mar-15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Sondaj fuziune Oradea-Sânmartin                 prof. univ. dr. Adrian Hatos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6AFD-8757-F242-9520-F22B4E1A1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0D1D-3F63-B64D-A250-71FD0BA4EF36}" type="datetime1">
              <a:rPr lang="en-US" smtClean="0"/>
              <a:pPr/>
              <a:t>10-Mar-15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Sondaj fuziune Oradea-Sânmartin                 prof. univ. dr. Adrian Hatos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6AFD-8757-F242-9520-F22B4E1A1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1760-703D-1946-BB5B-D14EE1E651D9}" type="datetime1">
              <a:rPr lang="en-US" smtClean="0"/>
              <a:pPr/>
              <a:t>10-Mar-15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Sondaj fuziune Oradea-Sânmartin                 prof. univ. dr. Adrian Hatos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6AFD-8757-F242-9520-F22B4E1A1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FE8D-2BAE-4D4F-B2F0-91BA0CBA6A92}" type="datetime1">
              <a:rPr lang="en-US" smtClean="0"/>
              <a:pPr/>
              <a:t>10-Mar-15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Sondaj fuziune Oradea-Sânmartin                 prof. univ. dr. Adrian Hatos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0B6AFD-8757-F242-9520-F22B4E1A1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75C88C-1CF1-3248-AA94-5511A2D221BE}" type="datetime1">
              <a:rPr lang="en-US" smtClean="0"/>
              <a:pPr/>
              <a:t>10-Mar-15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Sondaj fuziune Oradea-Sânmartin                 prof. univ. dr. Adrian Hatos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10B6AFD-8757-F242-9520-F22B4E1A1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6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3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026" y="3867907"/>
            <a:ext cx="7200680" cy="17526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Oradea: 9  - 28 </a:t>
            </a:r>
            <a:r>
              <a:rPr lang="en-US" dirty="0" err="1" smtClean="0"/>
              <a:t>februarie</a:t>
            </a:r>
            <a:r>
              <a:rPr lang="en-US" dirty="0" smtClean="0"/>
              <a:t> 2015</a:t>
            </a:r>
          </a:p>
          <a:p>
            <a:pPr lvl="1"/>
            <a:r>
              <a:rPr lang="en-US" dirty="0" err="1" smtClean="0"/>
              <a:t>Sânmartin</a:t>
            </a:r>
            <a:r>
              <a:rPr lang="en-US" dirty="0" smtClean="0"/>
              <a:t>: 23 </a:t>
            </a:r>
            <a:r>
              <a:rPr lang="en-US" dirty="0" err="1" smtClean="0"/>
              <a:t>februarie</a:t>
            </a:r>
            <a:r>
              <a:rPr lang="en-US" dirty="0" smtClean="0"/>
              <a:t> - 4 </a:t>
            </a:r>
            <a:r>
              <a:rPr lang="en-US" dirty="0" err="1" smtClean="0"/>
              <a:t>martie</a:t>
            </a:r>
            <a:r>
              <a:rPr lang="en-US" dirty="0" smtClean="0"/>
              <a:t> 2015</a:t>
            </a:r>
          </a:p>
          <a:p>
            <a:r>
              <a:rPr lang="en-US" dirty="0" smtClean="0"/>
              <a:t>Prof. </a:t>
            </a:r>
            <a:r>
              <a:rPr lang="en-US" dirty="0" err="1" smtClean="0"/>
              <a:t>univ.</a:t>
            </a:r>
            <a:r>
              <a:rPr lang="en-US" dirty="0" smtClean="0"/>
              <a:t> dr. Adrian Hatos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Sondaj</a:t>
            </a:r>
            <a:r>
              <a:rPr lang="en-US" sz="4400" dirty="0" smtClean="0"/>
              <a:t> de </a:t>
            </a:r>
            <a:r>
              <a:rPr lang="en-US" sz="4400" dirty="0" err="1" smtClean="0"/>
              <a:t>opinie</a:t>
            </a:r>
            <a:r>
              <a:rPr lang="en-US" sz="4400" dirty="0" smtClean="0"/>
              <a:t> – </a:t>
            </a:r>
            <a:r>
              <a:rPr lang="en-US" sz="4400" dirty="0" err="1" smtClean="0"/>
              <a:t>fuziunea</a:t>
            </a:r>
            <a:r>
              <a:rPr lang="en-US" sz="4400" dirty="0" smtClean="0"/>
              <a:t> </a:t>
            </a:r>
            <a:r>
              <a:rPr lang="en-US" sz="4400" dirty="0" err="1" smtClean="0"/>
              <a:t>localităților</a:t>
            </a:r>
            <a:r>
              <a:rPr lang="en-US" sz="4400" dirty="0" smtClean="0"/>
              <a:t> </a:t>
            </a:r>
            <a:r>
              <a:rPr lang="en-US" sz="4400" dirty="0" err="1" smtClean="0"/>
              <a:t>Sânmartin</a:t>
            </a:r>
            <a:r>
              <a:rPr lang="en-US" sz="4400" dirty="0" smtClean="0"/>
              <a:t> </a:t>
            </a:r>
            <a:r>
              <a:rPr lang="en-US" sz="4400" dirty="0" err="1" smtClean="0"/>
              <a:t>și</a:t>
            </a:r>
            <a:r>
              <a:rPr lang="en-US" sz="4400" dirty="0" smtClean="0"/>
              <a:t> Oradea</a:t>
            </a:r>
            <a:endParaRPr lang="en-US" sz="4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6591" y="6212582"/>
            <a:ext cx="3277772" cy="457200"/>
          </a:xfrm>
        </p:spPr>
        <p:txBody>
          <a:bodyPr/>
          <a:lstStyle/>
          <a:p>
            <a:pPr algn="ctr"/>
            <a:r>
              <a:rPr lang="en-US" dirty="0" err="1" smtClean="0"/>
              <a:t>Sondaj</a:t>
            </a:r>
            <a:r>
              <a:rPr lang="en-US" dirty="0" smtClean="0"/>
              <a:t> </a:t>
            </a:r>
            <a:r>
              <a:rPr lang="en-US" dirty="0" err="1" smtClean="0"/>
              <a:t>fuziune</a:t>
            </a:r>
            <a:r>
              <a:rPr lang="en-US" dirty="0" smtClean="0"/>
              <a:t> Oradea-</a:t>
            </a:r>
            <a:r>
              <a:rPr lang="en-US" dirty="0" err="1" smtClean="0"/>
              <a:t>Sânmartin</a:t>
            </a:r>
            <a:r>
              <a:rPr lang="en-US" dirty="0" smtClean="0"/>
              <a:t>                 </a:t>
            </a:r>
            <a:r>
              <a:rPr lang="en-US" dirty="0" err="1" smtClean="0"/>
              <a:t>prof</a:t>
            </a:r>
            <a:r>
              <a:rPr lang="en-US" dirty="0" smtClean="0"/>
              <a:t>. </a:t>
            </a:r>
            <a:r>
              <a:rPr lang="en-US" dirty="0" err="1" smtClean="0"/>
              <a:t>univ</a:t>
            </a:r>
            <a:r>
              <a:rPr lang="en-US" dirty="0" smtClean="0"/>
              <a:t>. dr. Adrian Hatos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341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Dezavantaje</a:t>
            </a:r>
            <a:r>
              <a:rPr lang="en-US" dirty="0" smtClean="0"/>
              <a:t> Oradea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0528823"/>
              </p:ext>
            </p:extLst>
          </p:nvPr>
        </p:nvGraphicFramePr>
        <p:xfrm>
          <a:off x="1121437" y="1417638"/>
          <a:ext cx="6859045" cy="708446"/>
        </p:xfrm>
        <a:graphic>
          <a:graphicData uri="http://schemas.openxmlformats.org/presentationml/2006/ole">
            <p:oleObj spid="_x0000_s4110" name="Document" r:id="rId3" imgW="5410001" imgH="558779" progId="Word.Document.12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49342149"/>
              </p:ext>
            </p:extLst>
          </p:nvPr>
        </p:nvGraphicFramePr>
        <p:xfrm>
          <a:off x="1121436" y="2126084"/>
          <a:ext cx="7305519" cy="2788758"/>
        </p:xfrm>
        <a:graphic>
          <a:graphicData uri="http://schemas.openxmlformats.org/presentationml/2006/ole">
            <p:oleObj spid="_x0000_s4111" name="Document" r:id="rId4" imgW="5422700" imgH="2070024" progId="Word.Document.12">
              <p:embed/>
            </p:oleObj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6591" y="6212582"/>
            <a:ext cx="3277772" cy="457200"/>
          </a:xfrm>
        </p:spPr>
        <p:txBody>
          <a:bodyPr/>
          <a:lstStyle/>
          <a:p>
            <a:pPr algn="ctr"/>
            <a:r>
              <a:rPr lang="en-US" dirty="0" err="1" smtClean="0"/>
              <a:t>Sondaj</a:t>
            </a:r>
            <a:r>
              <a:rPr lang="en-US" dirty="0" smtClean="0"/>
              <a:t> </a:t>
            </a:r>
            <a:r>
              <a:rPr lang="en-US" dirty="0" err="1" smtClean="0"/>
              <a:t>fuziune</a:t>
            </a:r>
            <a:r>
              <a:rPr lang="en-US" dirty="0" smtClean="0"/>
              <a:t> Oradea-</a:t>
            </a:r>
            <a:r>
              <a:rPr lang="en-US" dirty="0" err="1" smtClean="0"/>
              <a:t>Sânmartin</a:t>
            </a:r>
            <a:r>
              <a:rPr lang="en-US" dirty="0" smtClean="0"/>
              <a:t>                 </a:t>
            </a:r>
            <a:r>
              <a:rPr lang="en-US" dirty="0" err="1" smtClean="0"/>
              <a:t>prof</a:t>
            </a:r>
            <a:r>
              <a:rPr lang="en-US" dirty="0" smtClean="0"/>
              <a:t>. </a:t>
            </a:r>
            <a:r>
              <a:rPr lang="en-US" dirty="0" err="1" smtClean="0"/>
              <a:t>univ</a:t>
            </a:r>
            <a:r>
              <a:rPr lang="en-US" dirty="0" smtClean="0"/>
              <a:t>. dr. Adrian Hatos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933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Dezavantaje</a:t>
            </a:r>
            <a:r>
              <a:rPr lang="en-US" dirty="0" smtClean="0"/>
              <a:t> </a:t>
            </a:r>
            <a:r>
              <a:rPr lang="en-US" dirty="0" err="1" smtClean="0"/>
              <a:t>Sânmartin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565232"/>
              </p:ext>
            </p:extLst>
          </p:nvPr>
        </p:nvGraphicFramePr>
        <p:xfrm>
          <a:off x="894209" y="1501638"/>
          <a:ext cx="7828362" cy="3758347"/>
        </p:xfrm>
        <a:graphic>
          <a:graphicData uri="http://schemas.openxmlformats.org/presentationml/2006/ole">
            <p:oleObj spid="_x0000_s5128" name="Document" r:id="rId3" imgW="5422700" imgH="2603404" progId="Word.Document.12">
              <p:embed/>
            </p:oleObj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6591" y="6212582"/>
            <a:ext cx="3277772" cy="457200"/>
          </a:xfrm>
        </p:spPr>
        <p:txBody>
          <a:bodyPr/>
          <a:lstStyle/>
          <a:p>
            <a:pPr algn="ctr"/>
            <a:r>
              <a:rPr lang="en-US" dirty="0" err="1" smtClean="0"/>
              <a:t>Sondaj</a:t>
            </a:r>
            <a:r>
              <a:rPr lang="en-US" dirty="0" smtClean="0"/>
              <a:t> </a:t>
            </a:r>
            <a:r>
              <a:rPr lang="en-US" dirty="0" err="1" smtClean="0"/>
              <a:t>fuziune</a:t>
            </a:r>
            <a:r>
              <a:rPr lang="en-US" dirty="0" smtClean="0"/>
              <a:t> Oradea-</a:t>
            </a:r>
            <a:r>
              <a:rPr lang="en-US" dirty="0" err="1" smtClean="0"/>
              <a:t>Sânmartin</a:t>
            </a:r>
            <a:r>
              <a:rPr lang="en-US" dirty="0" smtClean="0"/>
              <a:t>                 </a:t>
            </a:r>
            <a:r>
              <a:rPr lang="en-US" dirty="0" err="1" smtClean="0"/>
              <a:t>prof</a:t>
            </a:r>
            <a:r>
              <a:rPr lang="en-US" dirty="0" smtClean="0"/>
              <a:t>. </a:t>
            </a:r>
            <a:r>
              <a:rPr lang="en-US" dirty="0" err="1" smtClean="0"/>
              <a:t>univ</a:t>
            </a:r>
            <a:r>
              <a:rPr lang="en-US" dirty="0" smtClean="0"/>
              <a:t>. dr. Adrian Hatos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746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Eșantionul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Eșantioanele</a:t>
            </a:r>
            <a:r>
              <a:rPr lang="en-US" sz="2000" dirty="0"/>
              <a:t> </a:t>
            </a:r>
            <a:r>
              <a:rPr lang="en-US" sz="2000" dirty="0" err="1"/>
              <a:t>celor</a:t>
            </a:r>
            <a:r>
              <a:rPr lang="en-US" sz="2000" dirty="0"/>
              <a:t> </a:t>
            </a:r>
            <a:r>
              <a:rPr lang="en-US" sz="2000" dirty="0" err="1"/>
              <a:t>două</a:t>
            </a:r>
            <a:r>
              <a:rPr lang="en-US" sz="2000" dirty="0"/>
              <a:t> </a:t>
            </a:r>
            <a:r>
              <a:rPr lang="en-US" sz="2000" dirty="0" err="1"/>
              <a:t>sondaje</a:t>
            </a:r>
            <a:r>
              <a:rPr lang="en-US" sz="2000" dirty="0"/>
              <a:t> au </a:t>
            </a:r>
            <a:r>
              <a:rPr lang="en-US" sz="2000" dirty="0" err="1"/>
              <a:t>fost</a:t>
            </a:r>
            <a:r>
              <a:rPr lang="en-US" sz="2000" dirty="0"/>
              <a:t> </a:t>
            </a:r>
            <a:r>
              <a:rPr lang="en-US" sz="2000" dirty="0" err="1" smtClean="0"/>
              <a:t>aleatoare</a:t>
            </a:r>
            <a:r>
              <a:rPr lang="en-US" sz="2000" dirty="0" smtClean="0"/>
              <a:t>, </a:t>
            </a:r>
            <a:r>
              <a:rPr lang="en-US" sz="2000" dirty="0" err="1"/>
              <a:t>stratificate</a:t>
            </a:r>
            <a:r>
              <a:rPr lang="en-US" sz="2000" dirty="0"/>
              <a:t> </a:t>
            </a:r>
            <a:r>
              <a:rPr lang="en-US" sz="2000" dirty="0" err="1"/>
              <a:t>după</a:t>
            </a:r>
            <a:r>
              <a:rPr lang="en-US" sz="2000" dirty="0"/>
              <a:t> </a:t>
            </a:r>
            <a:r>
              <a:rPr lang="en-US" sz="2000" dirty="0" err="1" smtClean="0"/>
              <a:t>regiune</a:t>
            </a:r>
            <a:r>
              <a:rPr lang="en-US" sz="2000" dirty="0" smtClean="0"/>
              <a:t> (</a:t>
            </a:r>
            <a:r>
              <a:rPr lang="en-US" sz="2000" dirty="0" err="1" smtClean="0"/>
              <a:t>sectii</a:t>
            </a:r>
            <a:r>
              <a:rPr lang="en-US" sz="2000" dirty="0" smtClean="0"/>
              <a:t> de </a:t>
            </a:r>
            <a:r>
              <a:rPr lang="en-US" sz="2000" dirty="0" err="1" smtClean="0"/>
              <a:t>votare</a:t>
            </a:r>
            <a:r>
              <a:rPr lang="en-US" sz="2000" dirty="0" smtClean="0"/>
              <a:t> </a:t>
            </a:r>
            <a:r>
              <a:rPr lang="en-US" sz="2000" dirty="0" err="1" smtClean="0"/>
              <a:t>sau</a:t>
            </a:r>
            <a:r>
              <a:rPr lang="en-US" sz="2000" dirty="0" smtClean="0"/>
              <a:t> sate </a:t>
            </a:r>
            <a:r>
              <a:rPr lang="en-US" sz="2000" dirty="0" err="1" smtClean="0"/>
              <a:t>apartinătoare</a:t>
            </a:r>
            <a:r>
              <a:rPr lang="en-US" sz="2000" dirty="0" smtClean="0"/>
              <a:t>). </a:t>
            </a:r>
          </a:p>
          <a:p>
            <a:pPr lvl="1"/>
            <a:r>
              <a:rPr lang="en-US" sz="2000" dirty="0" smtClean="0"/>
              <a:t>N</a:t>
            </a:r>
            <a:r>
              <a:rPr lang="en-US" sz="2000" dirty="0"/>
              <a:t>= 557 </a:t>
            </a:r>
            <a:r>
              <a:rPr lang="en-US" sz="2000" dirty="0" smtClean="0"/>
              <a:t>Oradea (30 de </a:t>
            </a:r>
            <a:r>
              <a:rPr lang="en-US" sz="2000" dirty="0" err="1" smtClean="0"/>
              <a:t>puncte</a:t>
            </a:r>
            <a:r>
              <a:rPr lang="en-US" sz="2000" dirty="0" smtClean="0"/>
              <a:t> de </a:t>
            </a:r>
            <a:r>
              <a:rPr lang="en-US" sz="2000" dirty="0" err="1" smtClean="0"/>
              <a:t>eșantionare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N= 246 </a:t>
            </a:r>
            <a:r>
              <a:rPr lang="en-US" sz="2000" dirty="0" err="1" smtClean="0"/>
              <a:t>Sânmartin</a:t>
            </a:r>
            <a:r>
              <a:rPr lang="en-US" sz="2000" dirty="0"/>
              <a:t>. </a:t>
            </a:r>
            <a:r>
              <a:rPr lang="en-US" sz="2000" dirty="0" smtClean="0"/>
              <a:t>(12 </a:t>
            </a:r>
            <a:r>
              <a:rPr lang="en-US" sz="2000" dirty="0" err="1" smtClean="0"/>
              <a:t>puncte</a:t>
            </a:r>
            <a:r>
              <a:rPr lang="en-US" sz="2000" dirty="0" smtClean="0"/>
              <a:t> de </a:t>
            </a:r>
            <a:r>
              <a:rPr lang="en-US" sz="2000" dirty="0" err="1" smtClean="0"/>
              <a:t>eșantionare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err="1" smtClean="0"/>
              <a:t>Intervalele</a:t>
            </a:r>
            <a:r>
              <a:rPr lang="en-US" sz="2000" dirty="0" smtClean="0"/>
              <a:t> de </a:t>
            </a:r>
            <a:r>
              <a:rPr lang="en-US" sz="2000" dirty="0" err="1" smtClean="0"/>
              <a:t>încredere</a:t>
            </a:r>
            <a:r>
              <a:rPr lang="en-US" sz="2000" dirty="0" smtClean="0"/>
              <a:t> </a:t>
            </a:r>
            <a:r>
              <a:rPr lang="en-US" sz="2000" dirty="0" err="1" smtClean="0"/>
              <a:t>sunt</a:t>
            </a:r>
            <a:r>
              <a:rPr lang="en-US" sz="2000" dirty="0" smtClean="0"/>
              <a:t> de 2-5% la </a:t>
            </a:r>
            <a:r>
              <a:rPr lang="en-US" sz="2000" dirty="0" err="1" smtClean="0"/>
              <a:t>pragul</a:t>
            </a:r>
            <a:r>
              <a:rPr lang="en-US" sz="2000" dirty="0" smtClean="0"/>
              <a:t> de </a:t>
            </a:r>
            <a:r>
              <a:rPr lang="en-US" sz="2000" dirty="0" err="1" smtClean="0"/>
              <a:t>încredere</a:t>
            </a:r>
            <a:r>
              <a:rPr lang="en-US" sz="2000" dirty="0" smtClean="0"/>
              <a:t> de 95%</a:t>
            </a:r>
          </a:p>
          <a:p>
            <a:r>
              <a:rPr lang="en-US" sz="2000" dirty="0" err="1" smtClean="0"/>
              <a:t>Interviurile</a:t>
            </a:r>
            <a:r>
              <a:rPr lang="en-US" sz="2000" dirty="0" smtClean="0"/>
              <a:t> </a:t>
            </a:r>
            <a:r>
              <a:rPr lang="en-US" sz="2000" dirty="0"/>
              <a:t>au </a:t>
            </a:r>
            <a:r>
              <a:rPr lang="en-US" sz="2000" dirty="0" err="1"/>
              <a:t>fost</a:t>
            </a:r>
            <a:r>
              <a:rPr lang="en-US" sz="2000" dirty="0"/>
              <a:t> </a:t>
            </a:r>
            <a:r>
              <a:rPr lang="en-US" sz="2000" dirty="0" err="1"/>
              <a:t>realizat</a:t>
            </a:r>
            <a:r>
              <a:rPr lang="en-US" sz="2000" dirty="0"/>
              <a:t> </a:t>
            </a:r>
            <a:r>
              <a:rPr lang="en-US" sz="2000" dirty="0" err="1"/>
              <a:t>față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față</a:t>
            </a:r>
            <a:r>
              <a:rPr lang="en-US" sz="2000" dirty="0"/>
              <a:t>, la </a:t>
            </a:r>
            <a:r>
              <a:rPr lang="en-US" sz="2000" dirty="0" err="1"/>
              <a:t>domiciliile</a:t>
            </a:r>
            <a:r>
              <a:rPr lang="en-US" sz="2000" dirty="0"/>
              <a:t> </a:t>
            </a:r>
            <a:r>
              <a:rPr lang="en-US" sz="2000" dirty="0" err="1"/>
              <a:t>subiecților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Perioada</a:t>
            </a:r>
            <a:r>
              <a:rPr lang="en-US" sz="2000" dirty="0"/>
              <a:t> de </a:t>
            </a:r>
            <a:r>
              <a:rPr lang="en-US" sz="2000" dirty="0" err="1"/>
              <a:t>culegere</a:t>
            </a:r>
            <a:r>
              <a:rPr lang="en-US" sz="2000" dirty="0"/>
              <a:t> a </a:t>
            </a:r>
            <a:r>
              <a:rPr lang="en-US" sz="2000" dirty="0" err="1"/>
              <a:t>datelor</a:t>
            </a:r>
            <a:r>
              <a:rPr lang="en-US" sz="2000" dirty="0"/>
              <a:t>: </a:t>
            </a:r>
          </a:p>
          <a:p>
            <a:pPr lvl="1"/>
            <a:r>
              <a:rPr lang="en-US" sz="2000" dirty="0"/>
              <a:t>Oradea: 9-28 </a:t>
            </a:r>
            <a:r>
              <a:rPr lang="en-US" sz="2000" dirty="0" err="1"/>
              <a:t>februarie</a:t>
            </a:r>
            <a:r>
              <a:rPr lang="en-US" sz="2000" dirty="0"/>
              <a:t> </a:t>
            </a:r>
          </a:p>
          <a:p>
            <a:pPr lvl="1"/>
            <a:r>
              <a:rPr lang="en-US" sz="2000" dirty="0" err="1"/>
              <a:t>Sânmartin</a:t>
            </a:r>
            <a:r>
              <a:rPr lang="en-US" sz="2000" dirty="0"/>
              <a:t>: 23 </a:t>
            </a:r>
            <a:r>
              <a:rPr lang="en-US" sz="2000" dirty="0" err="1"/>
              <a:t>februarie</a:t>
            </a:r>
            <a:r>
              <a:rPr lang="en-US" sz="2000" dirty="0"/>
              <a:t> - 4 </a:t>
            </a:r>
            <a:r>
              <a:rPr lang="en-US" sz="2000" dirty="0" err="1" smtClean="0"/>
              <a:t>martie</a:t>
            </a:r>
            <a:endParaRPr lang="en-US" sz="2000" dirty="0" smtClean="0"/>
          </a:p>
          <a:p>
            <a:r>
              <a:rPr lang="en-US" sz="2000" dirty="0" err="1" smtClean="0"/>
              <a:t>Unele</a:t>
            </a:r>
            <a:r>
              <a:rPr lang="en-US" sz="2000" dirty="0" smtClean="0"/>
              <a:t> </a:t>
            </a:r>
            <a:r>
              <a:rPr lang="en-US" sz="2000" dirty="0" err="1"/>
              <a:t>r</a:t>
            </a:r>
            <a:r>
              <a:rPr lang="en-US" sz="2000" dirty="0" err="1" smtClean="0"/>
              <a:t>ezultate</a:t>
            </a:r>
            <a:r>
              <a:rPr lang="en-US" sz="2000" dirty="0" smtClean="0"/>
              <a:t> </a:t>
            </a:r>
            <a:r>
              <a:rPr lang="en-US" sz="2000" dirty="0" err="1" smtClean="0"/>
              <a:t>ponderate</a:t>
            </a:r>
            <a:r>
              <a:rPr lang="en-US" sz="2000" dirty="0" smtClean="0"/>
              <a:t> </a:t>
            </a:r>
            <a:r>
              <a:rPr lang="en-US" sz="2000" dirty="0" err="1" smtClean="0"/>
              <a:t>pe</a:t>
            </a:r>
            <a:r>
              <a:rPr lang="en-US" sz="2000" dirty="0" smtClean="0"/>
              <a:t> </a:t>
            </a:r>
            <a:r>
              <a:rPr lang="en-US" sz="2000" dirty="0" err="1" smtClean="0"/>
              <a:t>genuri</a:t>
            </a:r>
            <a:r>
              <a:rPr lang="en-US" sz="2000" dirty="0" smtClean="0"/>
              <a:t> </a:t>
            </a:r>
            <a:r>
              <a:rPr lang="en-US" sz="2000" dirty="0" err="1" smtClean="0"/>
              <a:t>în</a:t>
            </a:r>
            <a:r>
              <a:rPr lang="en-US" sz="2000" dirty="0" smtClean="0"/>
              <a:t> Oradea, </a:t>
            </a:r>
            <a:r>
              <a:rPr lang="en-US" sz="2000" dirty="0" err="1" smtClean="0"/>
              <a:t>ponderea</a:t>
            </a:r>
            <a:r>
              <a:rPr lang="en-US" sz="2000" dirty="0" smtClean="0"/>
              <a:t> nu </a:t>
            </a:r>
            <a:r>
              <a:rPr lang="en-US" sz="2000" dirty="0" err="1" smtClean="0"/>
              <a:t>afectează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distribuțiile</a:t>
            </a:r>
            <a:r>
              <a:rPr lang="en-US" sz="2000" dirty="0" smtClean="0"/>
              <a:t>, </a:t>
            </a:r>
            <a:r>
              <a:rPr lang="en-US" sz="2000" dirty="0" err="1" smtClean="0"/>
              <a:t>mediile</a:t>
            </a:r>
            <a:endParaRPr lang="en-US" sz="20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6591" y="6212582"/>
            <a:ext cx="3277772" cy="457200"/>
          </a:xfrm>
        </p:spPr>
        <p:txBody>
          <a:bodyPr/>
          <a:lstStyle/>
          <a:p>
            <a:pPr algn="ctr"/>
            <a:r>
              <a:rPr lang="en-US" dirty="0" err="1" smtClean="0"/>
              <a:t>Sondaj</a:t>
            </a:r>
            <a:r>
              <a:rPr lang="en-US" dirty="0" smtClean="0"/>
              <a:t> </a:t>
            </a:r>
            <a:r>
              <a:rPr lang="en-US" dirty="0" err="1" smtClean="0"/>
              <a:t>fuziune</a:t>
            </a:r>
            <a:r>
              <a:rPr lang="en-US" dirty="0" smtClean="0"/>
              <a:t> Oradea-</a:t>
            </a:r>
            <a:r>
              <a:rPr lang="en-US" dirty="0" err="1" smtClean="0"/>
              <a:t>Sânmartin</a:t>
            </a:r>
            <a:r>
              <a:rPr lang="en-US" dirty="0" smtClean="0"/>
              <a:t>                 </a:t>
            </a:r>
            <a:r>
              <a:rPr lang="en-US" dirty="0" err="1" smtClean="0"/>
              <a:t>prof</a:t>
            </a:r>
            <a:r>
              <a:rPr lang="en-US" dirty="0" smtClean="0"/>
              <a:t>. </a:t>
            </a:r>
            <a:r>
              <a:rPr lang="en-US" dirty="0" err="1" smtClean="0"/>
              <a:t>univ</a:t>
            </a:r>
            <a:r>
              <a:rPr lang="en-US" dirty="0" smtClean="0"/>
              <a:t>. dr. Adrian Hatos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682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75307774"/>
              </p:ext>
            </p:extLst>
          </p:nvPr>
        </p:nvGraphicFramePr>
        <p:xfrm>
          <a:off x="579804" y="455589"/>
          <a:ext cx="8089654" cy="5756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6591" y="6212582"/>
            <a:ext cx="3277772" cy="457200"/>
          </a:xfrm>
        </p:spPr>
        <p:txBody>
          <a:bodyPr/>
          <a:lstStyle/>
          <a:p>
            <a:pPr algn="ctr"/>
            <a:r>
              <a:rPr lang="en-US" dirty="0" err="1" smtClean="0"/>
              <a:t>Sondaj</a:t>
            </a:r>
            <a:r>
              <a:rPr lang="en-US" dirty="0" smtClean="0"/>
              <a:t> </a:t>
            </a:r>
            <a:r>
              <a:rPr lang="en-US" dirty="0" err="1" smtClean="0"/>
              <a:t>fuziune</a:t>
            </a:r>
            <a:r>
              <a:rPr lang="en-US" dirty="0" smtClean="0"/>
              <a:t> Oradea-</a:t>
            </a:r>
            <a:r>
              <a:rPr lang="en-US" dirty="0" err="1" smtClean="0"/>
              <a:t>Sânmartin</a:t>
            </a:r>
            <a:r>
              <a:rPr lang="en-US" dirty="0" smtClean="0"/>
              <a:t>                 </a:t>
            </a:r>
            <a:r>
              <a:rPr lang="en-US" dirty="0" err="1" smtClean="0"/>
              <a:t>prof</a:t>
            </a:r>
            <a:r>
              <a:rPr lang="en-US" dirty="0" smtClean="0"/>
              <a:t>. </a:t>
            </a:r>
            <a:r>
              <a:rPr lang="en-US" dirty="0" err="1" smtClean="0"/>
              <a:t>univ</a:t>
            </a:r>
            <a:r>
              <a:rPr lang="en-US" dirty="0" smtClean="0"/>
              <a:t>. dr. Adrian Hatos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33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1871409235"/>
              </p:ext>
            </p:extLst>
          </p:nvPr>
        </p:nvGraphicFramePr>
        <p:xfrm>
          <a:off x="524585" y="386562"/>
          <a:ext cx="8227702" cy="5853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6591" y="6212582"/>
            <a:ext cx="3277772" cy="457200"/>
          </a:xfrm>
        </p:spPr>
        <p:txBody>
          <a:bodyPr/>
          <a:lstStyle/>
          <a:p>
            <a:pPr algn="ctr"/>
            <a:r>
              <a:rPr lang="en-US" dirty="0" err="1" smtClean="0"/>
              <a:t>Sondaj</a:t>
            </a:r>
            <a:r>
              <a:rPr lang="en-US" dirty="0" smtClean="0"/>
              <a:t> </a:t>
            </a:r>
            <a:r>
              <a:rPr lang="en-US" dirty="0" err="1" smtClean="0"/>
              <a:t>fuziune</a:t>
            </a:r>
            <a:r>
              <a:rPr lang="en-US" dirty="0" smtClean="0"/>
              <a:t> Oradea-</a:t>
            </a:r>
            <a:r>
              <a:rPr lang="en-US" dirty="0" err="1" smtClean="0"/>
              <a:t>Sânmartin</a:t>
            </a:r>
            <a:r>
              <a:rPr lang="en-US" dirty="0" smtClean="0"/>
              <a:t>                 </a:t>
            </a:r>
            <a:r>
              <a:rPr lang="en-US" dirty="0" err="1" smtClean="0"/>
              <a:t>prof</a:t>
            </a:r>
            <a:r>
              <a:rPr lang="en-US" dirty="0" smtClean="0"/>
              <a:t>. </a:t>
            </a:r>
            <a:r>
              <a:rPr lang="en-US" dirty="0" err="1" smtClean="0"/>
              <a:t>univ</a:t>
            </a:r>
            <a:r>
              <a:rPr lang="en-US" dirty="0" smtClean="0"/>
              <a:t>. dr. Adrian Hatos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0941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259468522"/>
              </p:ext>
            </p:extLst>
          </p:nvPr>
        </p:nvGraphicFramePr>
        <p:xfrm>
          <a:off x="441756" y="317532"/>
          <a:ext cx="8269116" cy="593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6591" y="6212582"/>
            <a:ext cx="3277772" cy="457200"/>
          </a:xfrm>
        </p:spPr>
        <p:txBody>
          <a:bodyPr/>
          <a:lstStyle/>
          <a:p>
            <a:pPr algn="ctr"/>
            <a:r>
              <a:rPr lang="en-US" dirty="0" err="1" smtClean="0"/>
              <a:t>Sondaj</a:t>
            </a:r>
            <a:r>
              <a:rPr lang="en-US" dirty="0" smtClean="0"/>
              <a:t> </a:t>
            </a:r>
            <a:r>
              <a:rPr lang="en-US" dirty="0" err="1" smtClean="0"/>
              <a:t>fuziune</a:t>
            </a:r>
            <a:r>
              <a:rPr lang="en-US" dirty="0" smtClean="0"/>
              <a:t> Oradea-</a:t>
            </a:r>
            <a:r>
              <a:rPr lang="en-US" dirty="0" err="1" smtClean="0"/>
              <a:t>Sânmartin</a:t>
            </a:r>
            <a:r>
              <a:rPr lang="en-US" dirty="0" smtClean="0"/>
              <a:t>                 </a:t>
            </a:r>
            <a:r>
              <a:rPr lang="en-US" dirty="0" err="1" smtClean="0"/>
              <a:t>prof</a:t>
            </a:r>
            <a:r>
              <a:rPr lang="en-US" dirty="0" smtClean="0"/>
              <a:t>. </a:t>
            </a:r>
            <a:r>
              <a:rPr lang="en-US" dirty="0" err="1" smtClean="0"/>
              <a:t>univ</a:t>
            </a:r>
            <a:r>
              <a:rPr lang="en-US" dirty="0" smtClean="0"/>
              <a:t>. dr. Adrian Hatos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5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125199860"/>
              </p:ext>
            </p:extLst>
          </p:nvPr>
        </p:nvGraphicFramePr>
        <p:xfrm>
          <a:off x="565999" y="303726"/>
          <a:ext cx="8213897" cy="5950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6591" y="6212582"/>
            <a:ext cx="3277772" cy="457200"/>
          </a:xfrm>
        </p:spPr>
        <p:txBody>
          <a:bodyPr/>
          <a:lstStyle/>
          <a:p>
            <a:pPr algn="ctr"/>
            <a:r>
              <a:rPr lang="en-US" dirty="0" err="1" smtClean="0"/>
              <a:t>Sondaj</a:t>
            </a:r>
            <a:r>
              <a:rPr lang="en-US" dirty="0" smtClean="0"/>
              <a:t> </a:t>
            </a:r>
            <a:r>
              <a:rPr lang="en-US" dirty="0" err="1" smtClean="0"/>
              <a:t>fuziune</a:t>
            </a:r>
            <a:r>
              <a:rPr lang="en-US" dirty="0" smtClean="0"/>
              <a:t> Oradea-</a:t>
            </a:r>
            <a:r>
              <a:rPr lang="en-US" dirty="0" err="1" smtClean="0"/>
              <a:t>Sânmartin</a:t>
            </a:r>
            <a:r>
              <a:rPr lang="en-US" dirty="0" smtClean="0"/>
              <a:t>                 </a:t>
            </a:r>
            <a:r>
              <a:rPr lang="en-US" dirty="0" err="1" smtClean="0"/>
              <a:t>prof</a:t>
            </a:r>
            <a:r>
              <a:rPr lang="en-US" dirty="0" smtClean="0"/>
              <a:t>. </a:t>
            </a:r>
            <a:r>
              <a:rPr lang="en-US" dirty="0" err="1" smtClean="0"/>
              <a:t>univ</a:t>
            </a:r>
            <a:r>
              <a:rPr lang="en-US" dirty="0" smtClean="0"/>
              <a:t>. dr. Adrian Hatos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31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8611985"/>
              </p:ext>
            </p:extLst>
          </p:nvPr>
        </p:nvGraphicFramePr>
        <p:xfrm>
          <a:off x="648831" y="2581673"/>
          <a:ext cx="7941616" cy="2636896"/>
        </p:xfrm>
        <a:graphic>
          <a:graphicData uri="http://schemas.openxmlformats.org/presentationml/2006/ole">
            <p:oleObj spid="_x0000_s1033" name="Document" r:id="rId3" imgW="5422700" imgH="1130258" progId="Word.Document.12">
              <p:embed/>
            </p:oleObj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Vârsta</a:t>
            </a:r>
            <a:r>
              <a:rPr lang="en-US" dirty="0" smtClean="0"/>
              <a:t> </a:t>
            </a:r>
            <a:r>
              <a:rPr lang="en-US" dirty="0" err="1" smtClean="0"/>
              <a:t>medie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categorii</a:t>
            </a:r>
            <a:r>
              <a:rPr lang="en-US" dirty="0" smtClean="0"/>
              <a:t> de </a:t>
            </a:r>
            <a:r>
              <a:rPr lang="en-US" dirty="0" err="1" smtClean="0"/>
              <a:t>opțiune</a:t>
            </a:r>
            <a:r>
              <a:rPr lang="en-US" dirty="0" smtClean="0"/>
              <a:t> de </a:t>
            </a:r>
            <a:r>
              <a:rPr lang="en-US" dirty="0" err="1" smtClean="0"/>
              <a:t>vot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6591" y="6212582"/>
            <a:ext cx="3277772" cy="457200"/>
          </a:xfrm>
        </p:spPr>
        <p:txBody>
          <a:bodyPr/>
          <a:lstStyle/>
          <a:p>
            <a:pPr algn="ctr"/>
            <a:r>
              <a:rPr lang="en-US" dirty="0" err="1" smtClean="0"/>
              <a:t>Sondaj</a:t>
            </a:r>
            <a:r>
              <a:rPr lang="en-US" dirty="0" smtClean="0"/>
              <a:t> </a:t>
            </a:r>
            <a:r>
              <a:rPr lang="en-US" dirty="0" err="1" smtClean="0"/>
              <a:t>fuziune</a:t>
            </a:r>
            <a:r>
              <a:rPr lang="en-US" dirty="0" smtClean="0"/>
              <a:t> Oradea-</a:t>
            </a:r>
            <a:r>
              <a:rPr lang="en-US" dirty="0" err="1" smtClean="0"/>
              <a:t>Sânmartin</a:t>
            </a:r>
            <a:r>
              <a:rPr lang="en-US" dirty="0" smtClean="0"/>
              <a:t>                 </a:t>
            </a:r>
            <a:r>
              <a:rPr lang="en-US" dirty="0" err="1" smtClean="0"/>
              <a:t>prof</a:t>
            </a:r>
            <a:r>
              <a:rPr lang="en-US" dirty="0" smtClean="0"/>
              <a:t>. </a:t>
            </a:r>
            <a:r>
              <a:rPr lang="en-US" dirty="0" err="1" smtClean="0"/>
              <a:t>univ</a:t>
            </a:r>
            <a:r>
              <a:rPr lang="en-US" dirty="0" smtClean="0"/>
              <a:t>. dr. Adrian Hatos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73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Avantaje</a:t>
            </a:r>
            <a:r>
              <a:rPr lang="en-US" dirty="0" smtClean="0"/>
              <a:t> Oradea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7374677"/>
              </p:ext>
            </p:extLst>
          </p:nvPr>
        </p:nvGraphicFramePr>
        <p:xfrm>
          <a:off x="1245680" y="1417638"/>
          <a:ext cx="6859045" cy="708446"/>
        </p:xfrm>
        <a:graphic>
          <a:graphicData uri="http://schemas.openxmlformats.org/presentationml/2006/ole">
            <p:oleObj spid="_x0000_s2062" name="Document" r:id="rId3" imgW="5410001" imgH="558779" progId="Word.Document.12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39014527"/>
              </p:ext>
            </p:extLst>
          </p:nvPr>
        </p:nvGraphicFramePr>
        <p:xfrm>
          <a:off x="1245679" y="2165097"/>
          <a:ext cx="7473077" cy="4130319"/>
        </p:xfrm>
        <a:graphic>
          <a:graphicData uri="http://schemas.openxmlformats.org/presentationml/2006/ole">
            <p:oleObj spid="_x0000_s2063" name="Document" r:id="rId4" imgW="5422700" imgH="2997090" progId="Word.Document.12">
              <p:embed/>
            </p:oleObj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6591" y="6212582"/>
            <a:ext cx="3277772" cy="457200"/>
          </a:xfrm>
        </p:spPr>
        <p:txBody>
          <a:bodyPr/>
          <a:lstStyle/>
          <a:p>
            <a:pPr algn="ctr"/>
            <a:r>
              <a:rPr lang="en-US" dirty="0" err="1" smtClean="0"/>
              <a:t>Sondaj</a:t>
            </a:r>
            <a:r>
              <a:rPr lang="en-US" dirty="0" smtClean="0"/>
              <a:t> </a:t>
            </a:r>
            <a:r>
              <a:rPr lang="en-US" dirty="0" err="1" smtClean="0"/>
              <a:t>fuziune</a:t>
            </a:r>
            <a:r>
              <a:rPr lang="en-US" dirty="0" smtClean="0"/>
              <a:t> Oradea-</a:t>
            </a:r>
            <a:r>
              <a:rPr lang="en-US" dirty="0" err="1" smtClean="0"/>
              <a:t>Sânmartin</a:t>
            </a:r>
            <a:r>
              <a:rPr lang="en-US" dirty="0" smtClean="0"/>
              <a:t>                 </a:t>
            </a:r>
            <a:r>
              <a:rPr lang="en-US" dirty="0" err="1" smtClean="0"/>
              <a:t>prof</a:t>
            </a:r>
            <a:r>
              <a:rPr lang="en-US" dirty="0" smtClean="0"/>
              <a:t>. </a:t>
            </a:r>
            <a:r>
              <a:rPr lang="en-US" dirty="0" err="1" smtClean="0"/>
              <a:t>univ</a:t>
            </a:r>
            <a:r>
              <a:rPr lang="en-US" dirty="0" smtClean="0"/>
              <a:t>. dr. Adrian Hatos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331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Avantaje</a:t>
            </a:r>
            <a:r>
              <a:rPr lang="en-US" dirty="0" smtClean="0"/>
              <a:t> </a:t>
            </a:r>
            <a:r>
              <a:rPr lang="en-US" dirty="0" err="1" smtClean="0"/>
              <a:t>Sânmartin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5163596"/>
              </p:ext>
            </p:extLst>
          </p:nvPr>
        </p:nvGraphicFramePr>
        <p:xfrm>
          <a:off x="769964" y="1417637"/>
          <a:ext cx="7931745" cy="3027809"/>
        </p:xfrm>
        <a:graphic>
          <a:graphicData uri="http://schemas.openxmlformats.org/presentationml/2006/ole">
            <p:oleObj spid="_x0000_s3080" name="Document" r:id="rId3" imgW="5422700" imgH="2070024" progId="Word.Document.12">
              <p:embed/>
            </p:oleObj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6591" y="6212582"/>
            <a:ext cx="3277772" cy="457200"/>
          </a:xfrm>
        </p:spPr>
        <p:txBody>
          <a:bodyPr/>
          <a:lstStyle/>
          <a:p>
            <a:pPr algn="ctr"/>
            <a:r>
              <a:rPr lang="en-US" dirty="0" err="1" smtClean="0"/>
              <a:t>Sondaj</a:t>
            </a:r>
            <a:r>
              <a:rPr lang="en-US" dirty="0" smtClean="0"/>
              <a:t> </a:t>
            </a:r>
            <a:r>
              <a:rPr lang="en-US" dirty="0" err="1" smtClean="0"/>
              <a:t>fuziune</a:t>
            </a:r>
            <a:r>
              <a:rPr lang="en-US" dirty="0" smtClean="0"/>
              <a:t> Oradea-</a:t>
            </a:r>
            <a:r>
              <a:rPr lang="en-US" dirty="0" err="1" smtClean="0"/>
              <a:t>Sânmartin</a:t>
            </a:r>
            <a:r>
              <a:rPr lang="en-US" dirty="0" smtClean="0"/>
              <a:t>                 </a:t>
            </a:r>
            <a:r>
              <a:rPr lang="en-US" dirty="0" err="1" smtClean="0"/>
              <a:t>prof</a:t>
            </a:r>
            <a:r>
              <a:rPr lang="en-US" dirty="0" smtClean="0"/>
              <a:t>. </a:t>
            </a:r>
            <a:r>
              <a:rPr lang="en-US" dirty="0" err="1" smtClean="0"/>
              <a:t>univ</a:t>
            </a:r>
            <a:r>
              <a:rPr lang="en-US" dirty="0" smtClean="0"/>
              <a:t>. dr. Adrian Hatos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0879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365</TotalTime>
  <Words>339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Equity</vt:lpstr>
      <vt:lpstr>Document</vt:lpstr>
      <vt:lpstr>Sondaj de opinie – fuziunea localităților Sânmartin și Oradea</vt:lpstr>
      <vt:lpstr>Eșantionul</vt:lpstr>
      <vt:lpstr>Slide 3</vt:lpstr>
      <vt:lpstr>Slide 4</vt:lpstr>
      <vt:lpstr>Slide 5</vt:lpstr>
      <vt:lpstr>Slide 6</vt:lpstr>
      <vt:lpstr>Vârsta medie pe categorii de opțiune de vot</vt:lpstr>
      <vt:lpstr>Avantaje Oradea</vt:lpstr>
      <vt:lpstr>Avantaje Sânmartin</vt:lpstr>
      <vt:lpstr>Dezavantaje Oradea</vt:lpstr>
      <vt:lpstr>Dezavantaje Sânmartin</vt:lpstr>
    </vt:vector>
  </TitlesOfParts>
  <Company>Universitatea din Oradea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Sondaj de opinie – fuziunea localităților Sânmartin și Oradea</dc:title>
  <dc:creator>Adrian Hatos</dc:creator>
  <cp:lastModifiedBy>User</cp:lastModifiedBy>
  <cp:revision>14</cp:revision>
  <dcterms:created xsi:type="dcterms:W3CDTF">2015-03-09T11:44:56Z</dcterms:created>
  <dcterms:modified xsi:type="dcterms:W3CDTF">2015-03-10T09:12:09Z</dcterms:modified>
</cp:coreProperties>
</file>